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7010400" cy="9296400"/>
  <p:embeddedFontLst>
    <p:embeddedFont>
      <p:font typeface="Sniglet"/>
      <p:regular r:id="rId23"/>
    </p:embeddedFont>
    <p:embeddedFont>
      <p:font typeface="Raleway"/>
      <p:regular r:id="rId24"/>
      <p:bold r:id="rId25"/>
      <p:italic r:id="rId26"/>
      <p:boldItalic r:id="rId27"/>
    </p:embeddedFont>
    <p:embeddedFont>
      <p:font typeface="Raleway SemiBold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0" roundtripDataSignature="AMtx7mjmpgkE/NSkNF5szF9HDYpNXjcV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Raleway-regular.fntdata"/><Relationship Id="rId23" Type="http://schemas.openxmlformats.org/officeDocument/2006/relationships/font" Target="fonts/Snigle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RalewaySemiBold-regular.fntdata"/><Relationship Id="rId27" Type="http://schemas.openxmlformats.org/officeDocument/2006/relationships/font" Target="fonts/Raleway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alewaySemiBold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lewaySemiBold-boldItalic.fntdata"/><Relationship Id="rId30" Type="http://schemas.openxmlformats.org/officeDocument/2006/relationships/font" Target="fonts/RalewaySemiBold-italic.fntdata"/><Relationship Id="rId11" Type="http://schemas.openxmlformats.org/officeDocument/2006/relationships/slide" Target="slides/slide7.xml"/><Relationship Id="rId33" Type="http://schemas.openxmlformats.org/officeDocument/2006/relationships/font" Target="fonts/Lato-bold.fntdata"/><Relationship Id="rId10" Type="http://schemas.openxmlformats.org/officeDocument/2006/relationships/slide" Target="slides/slide6.xml"/><Relationship Id="rId32" Type="http://schemas.openxmlformats.org/officeDocument/2006/relationships/font" Target="fonts/Lato-regular.fntdata"/><Relationship Id="rId13" Type="http://schemas.openxmlformats.org/officeDocument/2006/relationships/slide" Target="slides/slide9.xml"/><Relationship Id="rId35" Type="http://schemas.openxmlformats.org/officeDocument/2006/relationships/font" Target="fonts/Lato-boldItalic.fntdata"/><Relationship Id="rId12" Type="http://schemas.openxmlformats.org/officeDocument/2006/relationships/slide" Target="slides/slide8.xml"/><Relationship Id="rId34" Type="http://schemas.openxmlformats.org/officeDocument/2006/relationships/font" Target="fonts/Lato-italic.fntdata"/><Relationship Id="rId15" Type="http://schemas.openxmlformats.org/officeDocument/2006/relationships/slide" Target="slides/slide11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10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3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2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1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2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/>
          <p:nvPr>
            <p:ph idx="2" type="sldImg"/>
          </p:nvPr>
        </p:nvSpPr>
        <p:spPr>
          <a:xfrm>
            <a:off x="1168630" y="697230"/>
            <a:ext cx="4674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9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0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2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Talk about volunteer activities - driving to our programming, setting up homes, working events, ESL at home, mentoring</a:t>
            </a:r>
            <a:endParaRPr/>
          </a:p>
        </p:txBody>
      </p:sp>
      <p:sp>
        <p:nvSpPr>
          <p:cNvPr id="215" name="Google Shape;215;p13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Talk about volunteer activities - driving to our programming, setting up homes, working events, ESL at home, mentoring</a:t>
            </a:r>
            <a:endParaRPr/>
          </a:p>
        </p:txBody>
      </p:sp>
      <p:sp>
        <p:nvSpPr>
          <p:cNvPr id="222" name="Google Shape;222;p14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Talk about volunteer activities - driving to our programming, setting up homes, working events, ESL at home, mentoring</a:t>
            </a:r>
            <a:endParaRPr/>
          </a:p>
        </p:txBody>
      </p:sp>
      <p:sp>
        <p:nvSpPr>
          <p:cNvPr id="230" name="Google Shape;230;p15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Talk about volunteer activities - driving to our programming, setting up homes, working events, ESL at home, mentoring</a:t>
            </a:r>
            <a:endParaRPr/>
          </a:p>
        </p:txBody>
      </p:sp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:notes"/>
          <p:cNvSpPr/>
          <p:nvPr>
            <p:ph idx="2" type="sldImg"/>
          </p:nvPr>
        </p:nvSpPr>
        <p:spPr>
          <a:xfrm>
            <a:off x="1168630" y="697230"/>
            <a:ext cx="4674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8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20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2" name="Google Shape;12;p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4;p20"/>
          <p:cNvSpPr txBox="1"/>
          <p:nvPr>
            <p:ph type="title"/>
          </p:nvPr>
        </p:nvSpPr>
        <p:spPr>
          <a:xfrm>
            <a:off x="973333" y="1758200"/>
            <a:ext cx="44013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5" name="Google Shape;15;p20"/>
          <p:cNvSpPr txBox="1"/>
          <p:nvPr>
            <p:ph idx="1" type="subTitle"/>
          </p:nvPr>
        </p:nvSpPr>
        <p:spPr>
          <a:xfrm>
            <a:off x="966600" y="4215367"/>
            <a:ext cx="44013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0"/>
          <p:cNvSpPr txBox="1"/>
          <p:nvPr>
            <p:ph idx="2" type="body"/>
          </p:nvPr>
        </p:nvSpPr>
        <p:spPr>
          <a:xfrm>
            <a:off x="6898967" y="1803500"/>
            <a:ext cx="4499100" cy="40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" name="Google Shape;20;p21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21" name="Google Shape;21;p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1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" name="Google Shape;27;p22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28" name="Google Shape;28;p2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22"/>
          <p:cNvSpPr txBox="1"/>
          <p:nvPr>
            <p:ph type="ctrTitle"/>
          </p:nvPr>
        </p:nvSpPr>
        <p:spPr>
          <a:xfrm>
            <a:off x="972600" y="1763267"/>
            <a:ext cx="10250700" cy="22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1" name="Google Shape;31;p22"/>
          <p:cNvSpPr txBox="1"/>
          <p:nvPr>
            <p:ph idx="1" type="subTitle"/>
          </p:nvPr>
        </p:nvSpPr>
        <p:spPr>
          <a:xfrm>
            <a:off x="972837" y="4230533"/>
            <a:ext cx="102507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2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35" name="Google Shape;35;p2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23"/>
          <p:cNvSpPr txBox="1"/>
          <p:nvPr>
            <p:ph type="title"/>
          </p:nvPr>
        </p:nvSpPr>
        <p:spPr>
          <a:xfrm>
            <a:off x="972600" y="1763267"/>
            <a:ext cx="10251300" cy="20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" name="Google Shape;41;p24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42" name="Google Shape;42;p2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24"/>
          <p:cNvSpPr txBox="1"/>
          <p:nvPr>
            <p:ph type="title"/>
          </p:nvPr>
        </p:nvSpPr>
        <p:spPr>
          <a:xfrm>
            <a:off x="972600" y="1758200"/>
            <a:ext cx="102516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45" name="Google Shape;45;p24"/>
          <p:cNvSpPr txBox="1"/>
          <p:nvPr>
            <p:ph idx="1" type="body"/>
          </p:nvPr>
        </p:nvSpPr>
        <p:spPr>
          <a:xfrm>
            <a:off x="972600" y="2771833"/>
            <a:ext cx="10251600" cy="30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5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25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50" name="Google Shape;50;p2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25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53" name="Google Shape;53;p25"/>
          <p:cNvSpPr txBox="1"/>
          <p:nvPr>
            <p:ph idx="1" type="body"/>
          </p:nvPr>
        </p:nvSpPr>
        <p:spPr>
          <a:xfrm>
            <a:off x="972434" y="2771833"/>
            <a:ext cx="5032500" cy="30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2" type="body"/>
          </p:nvPr>
        </p:nvSpPr>
        <p:spPr>
          <a:xfrm>
            <a:off x="6191471" y="2771833"/>
            <a:ext cx="5032500" cy="30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oogle Shape;58;p26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59" name="Google Shape;59;p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26"/>
          <p:cNvSpPr txBox="1"/>
          <p:nvPr>
            <p:ph type="title"/>
          </p:nvPr>
        </p:nvSpPr>
        <p:spPr>
          <a:xfrm>
            <a:off x="973333" y="1758200"/>
            <a:ext cx="4401300" cy="18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62" name="Google Shape;62;p26"/>
          <p:cNvSpPr txBox="1"/>
          <p:nvPr>
            <p:ph idx="1" type="body"/>
          </p:nvPr>
        </p:nvSpPr>
        <p:spPr>
          <a:xfrm>
            <a:off x="961633" y="3708967"/>
            <a:ext cx="4401300" cy="21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27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66" name="Google Shape;66;p2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" name="Google Shape;68;p27"/>
          <p:cNvSpPr txBox="1"/>
          <p:nvPr>
            <p:ph type="title"/>
          </p:nvPr>
        </p:nvSpPr>
        <p:spPr>
          <a:xfrm>
            <a:off x="972600" y="1152400"/>
            <a:ext cx="9361500" cy="39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" name="Google Shape;69;p27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/>
          <p:nvPr>
            <p:ph idx="1" type="body"/>
          </p:nvPr>
        </p:nvSpPr>
        <p:spPr>
          <a:xfrm>
            <a:off x="966600" y="5830068"/>
            <a:ext cx="102633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29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75" name="Google Shape;75;p2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29"/>
          <p:cNvSpPr txBox="1"/>
          <p:nvPr>
            <p:ph hasCustomPrompt="1" type="title"/>
          </p:nvPr>
        </p:nvSpPr>
        <p:spPr>
          <a:xfrm>
            <a:off x="972600" y="978600"/>
            <a:ext cx="10251300" cy="16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29"/>
          <p:cNvSpPr txBox="1"/>
          <p:nvPr>
            <p:ph idx="1" type="body"/>
          </p:nvPr>
        </p:nvSpPr>
        <p:spPr>
          <a:xfrm>
            <a:off x="972600" y="3030517"/>
            <a:ext cx="10251300" cy="21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31"/>
          <p:cNvGrpSpPr/>
          <p:nvPr/>
        </p:nvGrpSpPr>
        <p:grpSpPr>
          <a:xfrm>
            <a:off x="0" y="0"/>
            <a:ext cx="12192011" cy="6858000"/>
            <a:chOff x="0" y="0"/>
            <a:chExt cx="12192011" cy="6858000"/>
          </a:xfrm>
        </p:grpSpPr>
        <p:sp>
          <p:nvSpPr>
            <p:cNvPr id="84" name="Google Shape;84;p3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9803"/>
                  </a:srgbClr>
                </a:gs>
                <a:gs pos="36000">
                  <a:srgbClr val="9B6BF2">
                    <a:alpha val="8627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6666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2549"/>
                  </a:srgbClr>
                </a:gs>
                <a:gs pos="36000">
                  <a:srgbClr val="9B6BF2">
                    <a:alpha val="5490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5490"/>
                  </a:srgbClr>
                </a:gs>
                <a:gs pos="36000">
                  <a:srgbClr val="9B6BF2">
                    <a:alpha val="4705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2549"/>
                  </a:srgbClr>
                </a:gs>
                <a:gs pos="36000">
                  <a:srgbClr val="9B6BF2">
                    <a:alpha val="5490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1"/>
            <p:cNvSpPr/>
            <p:nvPr/>
          </p:nvSpPr>
          <p:spPr>
            <a:xfrm>
              <a:off x="6172200" y="402165"/>
              <a:ext cx="5596500" cy="605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1"/>
            <p:cNvSpPr/>
            <p:nvPr/>
          </p:nvSpPr>
          <p:spPr>
            <a:xfrm rot="-5677505">
              <a:off x="4203588" y="1826073"/>
              <a:ext cx="3299419" cy="440920"/>
            </a:xfrm>
            <a:custGeom>
              <a:rect b="b" l="l" r="r" t="t"/>
              <a:pathLst>
                <a:path extrusionOk="0" h="5291" w="1000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1"/>
            <p:cNvSpPr/>
            <p:nvPr/>
          </p:nvSpPr>
          <p:spPr>
            <a:xfrm rot="-5400000">
              <a:off x="3295431" y="2801718"/>
              <a:ext cx="6053675" cy="1254560"/>
            </a:xfrm>
            <a:custGeom>
              <a:rect b="b" l="l" r="r" t="t"/>
              <a:pathLst>
                <a:path extrusionOk="0" h="8000" w="10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93" name="Google Shape;93;p31"/>
            <p:cNvSpPr/>
            <p:nvPr/>
          </p:nvSpPr>
          <p:spPr>
            <a:xfrm>
              <a:off x="0" y="1587"/>
              <a:ext cx="12192011" cy="6856413"/>
            </a:xfrm>
            <a:custGeom>
              <a:rect b="b" l="l" r="r" t="t"/>
              <a:pathLst>
                <a:path extrusionOk="0" h="8638" w="15356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94" name="Google Shape;94;p31"/>
          <p:cNvSpPr txBox="1"/>
          <p:nvPr>
            <p:ph type="title"/>
          </p:nvPr>
        </p:nvSpPr>
        <p:spPr>
          <a:xfrm>
            <a:off x="1154955" y="1693333"/>
            <a:ext cx="38652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1"/>
          <p:cNvSpPr/>
          <p:nvPr>
            <p:ph idx="2" type="pic"/>
          </p:nvPr>
        </p:nvSpPr>
        <p:spPr>
          <a:xfrm>
            <a:off x="6547870" y="1143000"/>
            <a:ext cx="32271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96" name="Google Shape;96;p31"/>
          <p:cNvSpPr txBox="1"/>
          <p:nvPr>
            <p:ph idx="1" type="body"/>
          </p:nvPr>
        </p:nvSpPr>
        <p:spPr>
          <a:xfrm>
            <a:off x="1154954" y="3657600"/>
            <a:ext cx="3859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7" name="Google Shape;97;p31"/>
          <p:cNvSpPr txBox="1"/>
          <p:nvPr>
            <p:ph idx="10" type="dt"/>
          </p:nvPr>
        </p:nvSpPr>
        <p:spPr>
          <a:xfrm>
            <a:off x="10653104" y="6391838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31"/>
          <p:cNvSpPr txBox="1"/>
          <p:nvPr>
            <p:ph idx="11" type="ftr"/>
          </p:nvPr>
        </p:nvSpPr>
        <p:spPr>
          <a:xfrm>
            <a:off x="561110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431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1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2"/>
          <p:cNvSpPr txBox="1"/>
          <p:nvPr>
            <p:ph type="title"/>
          </p:nvPr>
        </p:nvSpPr>
        <p:spPr>
          <a:xfrm>
            <a:off x="1154954" y="973668"/>
            <a:ext cx="88257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2"/>
          <p:cNvSpPr txBox="1"/>
          <p:nvPr>
            <p:ph idx="1" type="body"/>
          </p:nvPr>
        </p:nvSpPr>
        <p:spPr>
          <a:xfrm rot="5400000">
            <a:off x="3859563" y="-101150"/>
            <a:ext cx="3416400" cy="88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4" name="Google Shape;104;p32"/>
          <p:cNvSpPr txBox="1"/>
          <p:nvPr>
            <p:ph idx="10" type="dt"/>
          </p:nvPr>
        </p:nvSpPr>
        <p:spPr>
          <a:xfrm>
            <a:off x="10695439" y="6391838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32"/>
          <p:cNvSpPr txBox="1"/>
          <p:nvPr>
            <p:ph idx="11" type="ftr"/>
          </p:nvPr>
        </p:nvSpPr>
        <p:spPr>
          <a:xfrm>
            <a:off x="561110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32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3"/>
          <p:cNvSpPr txBox="1"/>
          <p:nvPr>
            <p:ph type="title"/>
          </p:nvPr>
        </p:nvSpPr>
        <p:spPr>
          <a:xfrm>
            <a:off x="1154954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3"/>
          <p:cNvSpPr txBox="1"/>
          <p:nvPr>
            <p:ph idx="1" type="body"/>
          </p:nvPr>
        </p:nvSpPr>
        <p:spPr>
          <a:xfrm>
            <a:off x="1154954" y="2603500"/>
            <a:ext cx="4825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0" name="Google Shape;110;p33"/>
          <p:cNvSpPr txBox="1"/>
          <p:nvPr>
            <p:ph idx="2" type="body"/>
          </p:nvPr>
        </p:nvSpPr>
        <p:spPr>
          <a:xfrm>
            <a:off x="6208712" y="2603500"/>
            <a:ext cx="4825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10" type="dt"/>
          </p:nvPr>
        </p:nvSpPr>
        <p:spPr>
          <a:xfrm>
            <a:off x="10653104" y="6391838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33"/>
          <p:cNvSpPr txBox="1"/>
          <p:nvPr>
            <p:ph idx="11" type="ftr"/>
          </p:nvPr>
        </p:nvSpPr>
        <p:spPr>
          <a:xfrm>
            <a:off x="561110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33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4"/>
          <p:cNvSpPr txBox="1"/>
          <p:nvPr>
            <p:ph type="title"/>
          </p:nvPr>
        </p:nvSpPr>
        <p:spPr>
          <a:xfrm>
            <a:off x="1154954" y="973668"/>
            <a:ext cx="876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4"/>
          <p:cNvSpPr txBox="1"/>
          <p:nvPr>
            <p:ph idx="1" type="body"/>
          </p:nvPr>
        </p:nvSpPr>
        <p:spPr>
          <a:xfrm>
            <a:off x="1154954" y="2603500"/>
            <a:ext cx="8825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7" name="Google Shape;117;p34"/>
          <p:cNvSpPr txBox="1"/>
          <p:nvPr>
            <p:ph idx="10" type="dt"/>
          </p:nvPr>
        </p:nvSpPr>
        <p:spPr>
          <a:xfrm>
            <a:off x="10653104" y="6391838"/>
            <a:ext cx="990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34"/>
          <p:cNvSpPr txBox="1"/>
          <p:nvPr>
            <p:ph idx="11" type="ftr"/>
          </p:nvPr>
        </p:nvSpPr>
        <p:spPr>
          <a:xfrm>
            <a:off x="561110" y="6391838"/>
            <a:ext cx="3859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34"/>
          <p:cNvSpPr txBox="1"/>
          <p:nvPr>
            <p:ph idx="12" type="sldNum"/>
          </p:nvPr>
        </p:nvSpPr>
        <p:spPr>
          <a:xfrm>
            <a:off x="10352540" y="295729"/>
            <a:ext cx="838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i="0" sz="37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Lato"/>
              <a:buChar char="●"/>
              <a:defRPr b="0" i="0" sz="17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238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238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238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238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238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238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b="0" i="0" sz="15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wQv1047PvB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"/>
          <p:cNvSpPr/>
          <p:nvPr/>
        </p:nvSpPr>
        <p:spPr>
          <a:xfrm>
            <a:off x="0" y="788"/>
            <a:ext cx="12192011" cy="6856413"/>
          </a:xfrm>
          <a:custGeom>
            <a:rect b="b" l="l" r="r" t="t"/>
            <a:pathLst>
              <a:path extrusionOk="0" h="8638" w="15356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25" name="Google Shape;125;p1"/>
          <p:cNvSpPr txBox="1"/>
          <p:nvPr/>
        </p:nvSpPr>
        <p:spPr>
          <a:xfrm>
            <a:off x="6466425" y="2526350"/>
            <a:ext cx="5609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</a:t>
            </a:r>
            <a:r>
              <a:rPr lang="en-US" sz="1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</a:t>
            </a:r>
            <a:r>
              <a:rPr b="0" i="0" lang="en-US" sz="18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G began during the Syrian refugee crisis in 2016 as an all-volunteer, grassroots organization formed by a group of like-minded individuals who saw a need in the community. We started by providing support services to newly arrived refugees.</a:t>
            </a:r>
            <a:endParaRPr b="0" i="0" sz="18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H</a:t>
            </a:r>
            <a:r>
              <a:rPr lang="en-US" sz="1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RG</a:t>
            </a:r>
            <a:r>
              <a:rPr b="0" i="0" lang="en-US" sz="1800" u="none" cap="none" strike="noStrik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has evolved into a multilingual, multicultural non-profit organization with a staff of former volunteers, refugees and immigrants, dedicated to serving refugees, immigrants &amp; vulnerable populations in a respectful, culturally sensitive manner.</a:t>
            </a:r>
            <a:endParaRPr b="0" i="0" sz="18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26" name="Google Shape;126;p1"/>
          <p:cNvSpPr txBox="1"/>
          <p:nvPr>
            <p:ph type="title"/>
          </p:nvPr>
        </p:nvSpPr>
        <p:spPr>
          <a:xfrm>
            <a:off x="6536325" y="502875"/>
            <a:ext cx="5469600" cy="140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400">
                <a:solidFill>
                  <a:srgbClr val="274E13"/>
                </a:solidFill>
              </a:rPr>
              <a:t>WHO WE ARE</a:t>
            </a:r>
            <a:endParaRPr sz="5400">
              <a:solidFill>
                <a:srgbClr val="274E13"/>
              </a:solidFill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8" name="Google Shape;128;p1" title="Hanan Relief Group Log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875" y="340275"/>
            <a:ext cx="6578801" cy="657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/>
          <p:nvPr/>
        </p:nvSpPr>
        <p:spPr>
          <a:xfrm>
            <a:off x="0" y="788"/>
            <a:ext cx="12192011" cy="6856413"/>
          </a:xfrm>
          <a:custGeom>
            <a:rect b="b" l="l" r="r" t="t"/>
            <a:pathLst>
              <a:path extrusionOk="0" h="8638" w="15356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34" name="Google Shape;134;p2"/>
          <p:cNvSpPr txBox="1"/>
          <p:nvPr/>
        </p:nvSpPr>
        <p:spPr>
          <a:xfrm>
            <a:off x="6404300" y="2930250"/>
            <a:ext cx="57237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Hanan Relief Group is one of the nation’s leading relief organizations that empowers vulnerable communities, here and around the world. We provide indispensable tools and support to help</a:t>
            </a:r>
            <a:endParaRPr b="0" i="0" sz="21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222222"/>
                </a:solidFill>
                <a:highlight>
                  <a:srgbClr val="FFFFFF"/>
                </a:highlight>
              </a:rPr>
              <a:t>individuals &amp; families</a:t>
            </a:r>
            <a:r>
              <a:rPr b="0" i="0" lang="en-US" sz="21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become</a:t>
            </a:r>
            <a:endParaRPr b="0" i="0" sz="21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independent, valued and contributing members of society.</a:t>
            </a:r>
            <a:endParaRPr b="0" i="0" sz="21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35" name="Google Shape;135;p2"/>
          <p:cNvSpPr txBox="1"/>
          <p:nvPr>
            <p:ph type="title"/>
          </p:nvPr>
        </p:nvSpPr>
        <p:spPr>
          <a:xfrm>
            <a:off x="6466425" y="837625"/>
            <a:ext cx="4401300" cy="185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400">
                <a:solidFill>
                  <a:srgbClr val="274E13"/>
                </a:solidFill>
              </a:rPr>
              <a:t>OUR </a:t>
            </a:r>
            <a:endParaRPr sz="5400">
              <a:solidFill>
                <a:srgbClr val="274E1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400">
                <a:solidFill>
                  <a:srgbClr val="274E13"/>
                </a:solidFill>
              </a:rPr>
              <a:t>MISSION</a:t>
            </a:r>
            <a:endParaRPr sz="5400">
              <a:solidFill>
                <a:srgbClr val="274E13"/>
              </a:solidFill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7" name="Google Shape;137;p2" title="Hanan Relief Group Log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0475"/>
            <a:ext cx="6796923" cy="658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/>
          <p:nvPr/>
        </p:nvSpPr>
        <p:spPr>
          <a:xfrm>
            <a:off x="0" y="788"/>
            <a:ext cx="12192011" cy="6856413"/>
          </a:xfrm>
          <a:custGeom>
            <a:rect b="b" l="l" r="r" t="t"/>
            <a:pathLst>
              <a:path extrusionOk="0" h="8638" w="15356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43" name="Google Shape;143;p3"/>
          <p:cNvSpPr txBox="1"/>
          <p:nvPr/>
        </p:nvSpPr>
        <p:spPr>
          <a:xfrm>
            <a:off x="6466425" y="2886625"/>
            <a:ext cx="48477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world where every refugee and vulnerable individual anywhere</a:t>
            </a:r>
            <a:endParaRPr b="0" i="0" sz="24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is empowered to thrive, contribute, and build a future of dignity</a:t>
            </a:r>
            <a:endParaRPr b="0" i="0" sz="24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and hope within a supportive community.</a:t>
            </a:r>
            <a:endParaRPr b="0" i="0" sz="24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44" name="Google Shape;144;p3"/>
          <p:cNvSpPr txBox="1"/>
          <p:nvPr>
            <p:ph type="title"/>
          </p:nvPr>
        </p:nvSpPr>
        <p:spPr>
          <a:xfrm>
            <a:off x="6989950" y="767775"/>
            <a:ext cx="4401300" cy="16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400">
                <a:solidFill>
                  <a:srgbClr val="274E13"/>
                </a:solidFill>
              </a:rPr>
              <a:t>OUR </a:t>
            </a:r>
            <a:endParaRPr sz="5400">
              <a:solidFill>
                <a:srgbClr val="274E1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400">
                <a:solidFill>
                  <a:srgbClr val="274E13"/>
                </a:solidFill>
              </a:rPr>
              <a:t>VISION</a:t>
            </a:r>
            <a:endParaRPr sz="5400">
              <a:solidFill>
                <a:srgbClr val="274E13"/>
              </a:solidFill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6" name="Google Shape;146;p3" title="Hanan Relief Group Log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025" y="444975"/>
            <a:ext cx="6491551" cy="649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/>
          <p:nvPr/>
        </p:nvSpPr>
        <p:spPr>
          <a:xfrm>
            <a:off x="0" y="788"/>
            <a:ext cx="12192011" cy="6856413"/>
          </a:xfrm>
          <a:custGeom>
            <a:rect b="b" l="l" r="r" t="t"/>
            <a:pathLst>
              <a:path extrusionOk="0" h="8638" w="15356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52" name="Google Shape;152;p4"/>
          <p:cNvSpPr txBox="1"/>
          <p:nvPr/>
        </p:nvSpPr>
        <p:spPr>
          <a:xfrm>
            <a:off x="6522450" y="1268925"/>
            <a:ext cx="55671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Compassion</a:t>
            </a:r>
            <a:endParaRPr b="1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We believe in dignity, humanity and building trust</a:t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Investment</a:t>
            </a:r>
            <a:endParaRPr b="1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Our daily work directly contributes to improving the economic and social status of the</a:t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communities we serve</a:t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Impact</a:t>
            </a:r>
            <a:endParaRPr b="1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Our clients have built businesses, created jobs, and are active contributors to our economy</a:t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and communities</a:t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53" name="Google Shape;153;p4"/>
          <p:cNvSpPr txBox="1"/>
          <p:nvPr>
            <p:ph type="title"/>
          </p:nvPr>
        </p:nvSpPr>
        <p:spPr>
          <a:xfrm>
            <a:off x="6754350" y="269025"/>
            <a:ext cx="5103300" cy="99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4000">
                <a:solidFill>
                  <a:srgbClr val="274E13"/>
                </a:solidFill>
              </a:rPr>
              <a:t>OUR PILLARS</a:t>
            </a:r>
            <a:endParaRPr sz="4000">
              <a:solidFill>
                <a:srgbClr val="274E13"/>
              </a:solidFill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5" name="Google Shape;155;p4" title="Hanan Relief Group Log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600" y="357725"/>
            <a:ext cx="6857999" cy="650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/>
        </p:nvSpPr>
        <p:spPr>
          <a:xfrm>
            <a:off x="6130800" y="656200"/>
            <a:ext cx="6061200" cy="48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5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Sheila Badwan, </a:t>
            </a:r>
            <a:r>
              <a:rPr b="1" i="0" lang="en-US" sz="145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Executive Director</a:t>
            </a:r>
            <a:endParaRPr b="1" i="0" sz="145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Umalkhayr Abdi,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Refugee Programs Director 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Sausan Naji,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Operations/HR manager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Abid Kazmi,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Finance Manager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Fatin Miqbel-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Finance &amp; Legal Coordinator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Desire Mukucha,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Lead Case Manager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Lena Mahmoud,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 Case Aide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Sakinah Salim,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Administrative Assistant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Helima Aichoune,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Volunteer &amp; Donations Coordinator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Sarah Mankowski-Lathrum,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ESL Coordinator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Amal Azzam,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Community Events &amp; Social Media Coordinator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Emma Garriott,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 Global Executive Coordinator 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Maryam Durani,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Cultural Programs Manager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Dema Hamed, 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Triumph Health Intern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Michelle Lin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- Triumph Health Intern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Barrett MCCormick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, Accredited Representative  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Zachariya Schaub,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 Administrative Assistant</a:t>
            </a:r>
            <a:endParaRPr b="1" i="0" sz="1400" u="none" cap="none" strike="noStrike">
              <a:solidFill>
                <a:srgbClr val="38761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Omar Abdi,</a:t>
            </a:r>
            <a:r>
              <a:rPr b="1" i="0" lang="en-US" sz="1400" u="none" cap="none" strike="noStrike">
                <a:solidFill>
                  <a:srgbClr val="38761D"/>
                </a:solidFill>
                <a:latin typeface="Raleway"/>
                <a:ea typeface="Raleway"/>
                <a:cs typeface="Raleway"/>
                <a:sym typeface="Raleway"/>
              </a:rPr>
              <a:t> IT</a:t>
            </a:r>
            <a:endParaRPr b="1" i="0" sz="1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599575" y="2695925"/>
            <a:ext cx="4737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56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OUR TEAM</a:t>
            </a:r>
            <a:endParaRPr b="1" i="0" sz="56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4300" y="183100"/>
            <a:ext cx="6116102" cy="611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075" y="183100"/>
            <a:ext cx="5689597" cy="6116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/>
          <p:nvPr>
            <p:ph type="title"/>
          </p:nvPr>
        </p:nvSpPr>
        <p:spPr>
          <a:xfrm>
            <a:off x="422200" y="2062750"/>
            <a:ext cx="52194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4700">
                <a:solidFill>
                  <a:srgbClr val="274E13"/>
                </a:solidFill>
              </a:rPr>
              <a:t>WHAT IS REFUGEE RESETTLEMENT?</a:t>
            </a:r>
            <a:endParaRPr sz="4700">
              <a:solidFill>
                <a:srgbClr val="274E13"/>
              </a:solidFill>
            </a:endParaRPr>
          </a:p>
        </p:txBody>
      </p:sp>
      <p:sp>
        <p:nvSpPr>
          <p:cNvPr id="174" name="Google Shape;174;p7"/>
          <p:cNvSpPr txBox="1"/>
          <p:nvPr>
            <p:ph idx="2" type="body"/>
          </p:nvPr>
        </p:nvSpPr>
        <p:spPr>
          <a:xfrm>
            <a:off x="6312125" y="6003850"/>
            <a:ext cx="55365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rPr lang="en-US" sz="1600" u="sng">
                <a:solidFill>
                  <a:schemeClr val="hlink"/>
                </a:solidFill>
                <a:hlinkClick r:id="rId3"/>
              </a:rPr>
              <a:t>https://www.youtube.com/watch?v=wQv1047PvBg</a:t>
            </a:r>
            <a:endParaRPr/>
          </a:p>
        </p:txBody>
      </p:sp>
      <p:sp>
        <p:nvSpPr>
          <p:cNvPr id="175" name="Google Shape;175;p7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6801575" y="567100"/>
            <a:ext cx="4557600" cy="39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b="0" i="0" lang="en-US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 Resettlement Agency is a non-profit organization that cooperates with the U.S. government in a public-private partnership to assist refugees who come here through the United States Refugee Admissions Program.</a:t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b="0" i="0" lang="en-US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During an intensive 90 day program, we secure housing,  set up school and ESL enrollment, schedule  health screenings, and provide employment assistance and cultural orientation .</a:t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/>
          <p:nvPr>
            <p:ph type="title"/>
          </p:nvPr>
        </p:nvSpPr>
        <p:spPr>
          <a:xfrm>
            <a:off x="585325" y="3227650"/>
            <a:ext cx="4401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600">
                <a:solidFill>
                  <a:srgbClr val="274E13"/>
                </a:solidFill>
              </a:rPr>
              <a:t>OUR </a:t>
            </a:r>
            <a:endParaRPr sz="5600">
              <a:solidFill>
                <a:srgbClr val="274E1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600"/>
              <a:buFont typeface="Century Gothic"/>
              <a:buNone/>
            </a:pPr>
            <a:r>
              <a:rPr lang="en-US" sz="5600">
                <a:solidFill>
                  <a:srgbClr val="274E13"/>
                </a:solidFill>
              </a:rPr>
              <a:t>PROGRAMS</a:t>
            </a:r>
            <a:endParaRPr sz="5600">
              <a:solidFill>
                <a:srgbClr val="274E13"/>
              </a:solidFill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6168475" y="164850"/>
            <a:ext cx="5754600" cy="6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REFUGEE RESETTLEMENT</a:t>
            </a:r>
            <a:endParaRPr b="1" i="0" sz="13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Intensive 90-Day Reception &amp; Placement Program, Follow-Up Assistance for up to 5 years post  arrival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SOCIAL SERVICES</a:t>
            </a:r>
            <a:endParaRPr b="1" i="0" sz="1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Case Management, Mentorship Program, Rent Assistance, Free Clothing, Hygiene Kits &amp; Diapers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HEALTHY LIVING PROGRAMS</a:t>
            </a:r>
            <a:endParaRPr b="1" i="0" sz="1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Health Fairs, Health Screenings, Maternal Health Program, Health &amp; Wellness Classes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FOOD PROGRAMS</a:t>
            </a:r>
            <a:endParaRPr b="1" i="0" sz="1200" u="none" cap="none" strike="noStrike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Assistance Navigating FoodShare &amp; WIC, Halal Food Boxes, Ramadan Food Box, Qurbani Meat,  &amp; Halal Turkey Giveaways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WOMEN &amp; CHILDREN</a:t>
            </a:r>
            <a:endParaRPr b="1" i="0" sz="1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Group Therapy, Youth Group, Young Adult Programs,  Driving Classes &amp; On-Site Babysitting During Programming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EDUCATIONAL PROGRAMS</a:t>
            </a:r>
            <a:endParaRPr b="1" i="0" sz="1400" u="none" cap="none" strike="noStrike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ESL &amp; ESL-at-Home Classes, Employment Workshops, Resume Building, Dr. Nasef Scholarship, Job Fairs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Lato"/>
              <a:buChar char="●"/>
            </a:pPr>
            <a:r>
              <a:rPr b="1" i="0" lang="en-US" sz="1400" u="none" cap="none" strike="noStrik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LEGAL PROGRAM</a:t>
            </a:r>
            <a:endParaRPr b="1" i="0" sz="1400" u="none" cap="none" strike="noStrike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</a:pPr>
            <a:r>
              <a:rPr b="0" i="0" lang="en-US" sz="14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Green Card Adjustments, Employment Cards, Family Reunification and more- Accredited through USCIS</a:t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"/>
          <p:cNvSpPr txBox="1"/>
          <p:nvPr>
            <p:ph type="title"/>
          </p:nvPr>
        </p:nvSpPr>
        <p:spPr>
          <a:xfrm>
            <a:off x="510475" y="2238000"/>
            <a:ext cx="51897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800">
                <a:solidFill>
                  <a:srgbClr val="274E13"/>
                </a:solidFill>
              </a:rPr>
              <a:t>REFUGEE POPULATIONS WE CURRENTLY SERVE</a:t>
            </a:r>
            <a:endParaRPr sz="4800">
              <a:solidFill>
                <a:srgbClr val="274E13"/>
              </a:solidFill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6943675" y="345375"/>
            <a:ext cx="4401300" cy="67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ROHINGYA*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BURMESE/KAREN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BURMESE/CHIN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SYRIAN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CONGOLESE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IRAQI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AFGHAN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SOMALIAN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PALESTINIAN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SUDANESE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VENEZUELAN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NICARAGUAN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MALI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COLUMBIAN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UKRAINIAN</a:t>
            </a:r>
            <a:endParaRPr b="1" i="0" sz="27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"/>
          <p:cNvSpPr txBox="1"/>
          <p:nvPr>
            <p:ph type="title"/>
          </p:nvPr>
        </p:nvSpPr>
        <p:spPr>
          <a:xfrm>
            <a:off x="461373" y="1800150"/>
            <a:ext cx="52383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OUR</a:t>
            </a:r>
            <a:endParaRPr sz="5000">
              <a:solidFill>
                <a:srgbClr val="274E1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ACHIEVEMENTS</a:t>
            </a:r>
            <a:endParaRPr sz="5000">
              <a:solidFill>
                <a:srgbClr val="274E13"/>
              </a:solidFill>
            </a:endParaRPr>
          </a:p>
        </p:txBody>
      </p:sp>
      <p:sp>
        <p:nvSpPr>
          <p:cNvPr id="196" name="Google Shape;196;p10"/>
          <p:cNvSpPr txBox="1"/>
          <p:nvPr>
            <p:ph idx="2" type="body"/>
          </p:nvPr>
        </p:nvSpPr>
        <p:spPr>
          <a:xfrm>
            <a:off x="6565175" y="333400"/>
            <a:ext cx="5510400" cy="59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560">
              <a:solidFill>
                <a:schemeClr val="dk2"/>
              </a:solidFill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Approved by the U.S. State Department in 2023 as a Refugee Resettlement Agency through an institutional partnership with IRC and Islamic Relief USA.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Recognized with multiple awards, including national recognition from Islamic Relief as the top resettlement agency in their network.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Successfully resettled more than 500 refugees in Wisconsin since 2023.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Accredited by USCIS as a recognized organization authorized to process legal immigration and citizenship applications.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Partnered &amp; Funded by Milwaukee County to expand services for older refugees.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Partnered &amp; Funded with the Wisconsin Department of Children and Families to deliver Supportive Services for Refugee Resettlement.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Provides annual scholarships to refugee and immigrant students through the Dr. Ahmad Nasef Scholarship.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251459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08"/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251459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8"/>
              <a:buNone/>
            </a:pPr>
            <a:r>
              <a:t/>
            </a:r>
            <a:endParaRPr sz="1260">
              <a:solidFill>
                <a:schemeClr val="dk2"/>
              </a:solidFill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/>
          <p:nvPr>
            <p:ph type="title"/>
          </p:nvPr>
        </p:nvSpPr>
        <p:spPr>
          <a:xfrm>
            <a:off x="461373" y="1800150"/>
            <a:ext cx="52383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HANAN’S</a:t>
            </a:r>
            <a:endParaRPr sz="5000">
              <a:solidFill>
                <a:srgbClr val="274E1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PARTNERSHIPS</a:t>
            </a:r>
            <a:endParaRPr sz="5000">
              <a:solidFill>
                <a:srgbClr val="274E13"/>
              </a:solidFill>
            </a:endParaRPr>
          </a:p>
        </p:txBody>
      </p:sp>
      <p:sp>
        <p:nvSpPr>
          <p:cNvPr id="203" name="Google Shape;203;p11"/>
          <p:cNvSpPr txBox="1"/>
          <p:nvPr>
            <p:ph idx="2" type="body"/>
          </p:nvPr>
        </p:nvSpPr>
        <p:spPr>
          <a:xfrm>
            <a:off x="6624500" y="0"/>
            <a:ext cx="49839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560">
              <a:solidFill>
                <a:schemeClr val="dk2"/>
              </a:solidFill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Islamic Society of Milwaukee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Islamic Relief USA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Baitulmaal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MATC 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Maximus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MCHC (Muslim Community Health Clinic)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Missionary Currie for Women and Children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UMOS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Aurora Walker’s Point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Network Health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Milwaukee Muslim Women’s Coalition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Hayat Pharmacy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Zena Counseling Center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Hunger Task Force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Lynden Sculpture Garden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Our Peaceful Home 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SEA Literacy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PBS Wisconsin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Wisconsin Literacy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Literacy Services of Wisconsin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Layton Dental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Baby2Baby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 Elizabeth Ann Seton Church-New Berlin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Catholic Charities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</a:pPr>
            <a:r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Community Center for Immigrants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8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8"/>
              <a:buNone/>
            </a:pPr>
            <a:r>
              <a:t/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8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8"/>
              <a:buNone/>
            </a:pPr>
            <a:r>
              <a:t/>
            </a:r>
            <a:endParaRPr sz="116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1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/>
          <p:nvPr>
            <p:ph idx="2" type="body"/>
          </p:nvPr>
        </p:nvSpPr>
        <p:spPr>
          <a:xfrm>
            <a:off x="6090300" y="4970475"/>
            <a:ext cx="6101700" cy="16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b="1" sz="2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00"/>
              <a:buNone/>
            </a:pPr>
            <a:r>
              <a:rPr b="1" lang="en-US" sz="2300">
                <a:solidFill>
                  <a:schemeClr val="dk2"/>
                </a:solidFill>
              </a:rPr>
              <a:t>Left: Hanan’s Youth Group </a:t>
            </a:r>
            <a:endParaRPr b="1" sz="23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00"/>
              <a:buNone/>
            </a:pPr>
            <a:r>
              <a:rPr b="1" lang="en-US" sz="2300">
                <a:solidFill>
                  <a:schemeClr val="dk2"/>
                </a:solidFill>
              </a:rPr>
              <a:t>Right: Dr. Nasef Scholarship Recipients 2022</a:t>
            </a:r>
            <a:endParaRPr b="1" sz="2300">
              <a:solidFill>
                <a:schemeClr val="dk2"/>
              </a:solidFill>
            </a:endParaRPr>
          </a:p>
        </p:txBody>
      </p:sp>
      <p:pic>
        <p:nvPicPr>
          <p:cNvPr id="210" name="Google Shape;21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0225" y="936375"/>
            <a:ext cx="6101852" cy="433907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2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2" name="Google Shape;212;p12" title="IMG_1765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100" y="936375"/>
            <a:ext cx="5785441" cy="4339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/>
          <p:nvPr>
            <p:ph type="title"/>
          </p:nvPr>
        </p:nvSpPr>
        <p:spPr>
          <a:xfrm>
            <a:off x="679708" y="1441400"/>
            <a:ext cx="44013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HOW CAN YOU HELP?</a:t>
            </a:r>
            <a:endParaRPr sz="5000">
              <a:solidFill>
                <a:srgbClr val="274E13"/>
              </a:solidFill>
            </a:endParaRPr>
          </a:p>
        </p:txBody>
      </p:sp>
      <p:sp>
        <p:nvSpPr>
          <p:cNvPr id="218" name="Google Shape;218;p13"/>
          <p:cNvSpPr txBox="1"/>
          <p:nvPr>
            <p:ph idx="2" type="body"/>
          </p:nvPr>
        </p:nvSpPr>
        <p:spPr>
          <a:xfrm>
            <a:off x="6492775" y="453300"/>
            <a:ext cx="5411400" cy="5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1"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Ways to Support Hanan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1"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Donate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monetary contributions help sustain our programs.</a:t>
            </a:r>
            <a:b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Give to the </a:t>
            </a:r>
            <a:r>
              <a:rPr b="1"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Nasef Scholarship Fund</a:t>
            </a: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support refugee students.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1"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Host a Drive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 essential items such as cleaning supplies and personal hygiene products.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Supporting Our Food Pantry with Cultural Specific Foods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1"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Share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Spread the word by sharing our posts on Facebook, Instagram, and LinkedIn.</a:t>
            </a:r>
            <a:b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Forward our emails to friends or colleagues who may want to get involved.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b="1"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Volunteer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Offer your time and skills to make a direct impact in the lives of refugees.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lnSpc>
                <a:spcPct val="107916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600">
              <a:solidFill>
                <a:srgbClr val="22222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"/>
          <p:cNvSpPr txBox="1"/>
          <p:nvPr>
            <p:ph type="title"/>
          </p:nvPr>
        </p:nvSpPr>
        <p:spPr>
          <a:xfrm>
            <a:off x="679708" y="1441400"/>
            <a:ext cx="44013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VOLUNTEERS</a:t>
            </a:r>
            <a:endParaRPr sz="5000">
              <a:solidFill>
                <a:srgbClr val="274E13"/>
              </a:solidFill>
            </a:endParaRPr>
          </a:p>
        </p:txBody>
      </p:sp>
      <p:sp>
        <p:nvSpPr>
          <p:cNvPr id="225" name="Google Shape;225;p14"/>
          <p:cNvSpPr txBox="1"/>
          <p:nvPr>
            <p:ph idx="2" type="body"/>
          </p:nvPr>
        </p:nvSpPr>
        <p:spPr>
          <a:xfrm>
            <a:off x="6288850" y="166550"/>
            <a:ext cx="5738700" cy="3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89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5"/>
              <a:buChar char="●"/>
            </a:pPr>
            <a:r>
              <a:rPr lang="en-US" sz="1895">
                <a:solidFill>
                  <a:schemeClr val="dk2"/>
                </a:solidFill>
              </a:rPr>
              <a:t>We began as an all-volunteer organization and volunteers remain at the core of our organization.</a:t>
            </a:r>
            <a:endParaRPr sz="1895">
              <a:solidFill>
                <a:schemeClr val="dk2"/>
              </a:solidFill>
            </a:endParaRPr>
          </a:p>
          <a:p>
            <a:pPr indent="-3489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5"/>
              <a:buChar char="●"/>
            </a:pPr>
            <a:r>
              <a:rPr lang="en-US" sz="1895">
                <a:solidFill>
                  <a:schemeClr val="dk2"/>
                </a:solidFill>
              </a:rPr>
              <a:t>Hanan RRG  has 100+ volunteers.</a:t>
            </a:r>
            <a:endParaRPr sz="1895">
              <a:solidFill>
                <a:schemeClr val="dk2"/>
              </a:solidFill>
            </a:endParaRPr>
          </a:p>
          <a:p>
            <a:pPr indent="-3489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5"/>
              <a:buChar char="●"/>
            </a:pPr>
            <a:r>
              <a:rPr lang="en-US" sz="1895">
                <a:solidFill>
                  <a:schemeClr val="dk2"/>
                </a:solidFill>
              </a:rPr>
              <a:t>About 30 volunteers that volunteer weekly. </a:t>
            </a:r>
            <a:endParaRPr sz="1895">
              <a:solidFill>
                <a:schemeClr val="dk2"/>
              </a:solidFill>
            </a:endParaRPr>
          </a:p>
          <a:p>
            <a:pPr indent="-3489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5"/>
              <a:buChar char="●"/>
            </a:pPr>
            <a:r>
              <a:rPr lang="en-US" sz="1895">
                <a:solidFill>
                  <a:schemeClr val="dk2"/>
                </a:solidFill>
              </a:rPr>
              <a:t>Over 100  volunteers that volunteer at least 2-3 times per year.</a:t>
            </a:r>
            <a:endParaRPr sz="1895">
              <a:solidFill>
                <a:schemeClr val="dk2"/>
              </a:solidFill>
            </a:endParaRPr>
          </a:p>
          <a:p>
            <a:pPr indent="-3489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5"/>
              <a:buChar char="●"/>
            </a:pPr>
            <a:r>
              <a:rPr lang="en-US" sz="1895">
                <a:solidFill>
                  <a:schemeClr val="dk2"/>
                </a:solidFill>
              </a:rPr>
              <a:t>A total of over 300 volunteers annually participate in one of our programs</a:t>
            </a:r>
            <a:endParaRPr sz="1895">
              <a:solidFill>
                <a:schemeClr val="dk2"/>
              </a:solidFill>
            </a:endParaRPr>
          </a:p>
          <a:p>
            <a:pPr indent="-3489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5"/>
              <a:buChar char="●"/>
            </a:pPr>
            <a:r>
              <a:rPr lang="en-US" sz="1895">
                <a:solidFill>
                  <a:schemeClr val="dk2"/>
                </a:solidFill>
              </a:rPr>
              <a:t>Began a thank you luncheon and a  yearly award.</a:t>
            </a:r>
            <a:endParaRPr sz="1895">
              <a:solidFill>
                <a:schemeClr val="dk2"/>
              </a:solidFill>
            </a:endParaRPr>
          </a:p>
        </p:txBody>
      </p:sp>
      <p:pic>
        <p:nvPicPr>
          <p:cNvPr id="226" name="Google Shape;22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525" y="3647474"/>
            <a:ext cx="2949878" cy="315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4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 txBox="1"/>
          <p:nvPr>
            <p:ph type="title"/>
          </p:nvPr>
        </p:nvSpPr>
        <p:spPr>
          <a:xfrm>
            <a:off x="679708" y="1441400"/>
            <a:ext cx="44013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VOLUNTEER ROLES</a:t>
            </a:r>
            <a:endParaRPr sz="5000">
              <a:solidFill>
                <a:srgbClr val="274E13"/>
              </a:solidFill>
            </a:endParaRPr>
          </a:p>
        </p:txBody>
      </p:sp>
      <p:sp>
        <p:nvSpPr>
          <p:cNvPr id="233" name="Google Shape;233;p15"/>
          <p:cNvSpPr txBox="1"/>
          <p:nvPr>
            <p:ph idx="2" type="body"/>
          </p:nvPr>
        </p:nvSpPr>
        <p:spPr>
          <a:xfrm>
            <a:off x="6323750" y="332325"/>
            <a:ext cx="5738700" cy="59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Provide transportation to medical appointments, youth programs, and English classes (18+)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Assist with housing setup and organizing storage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Support community events: Ramadan Food Box, Turkey Give-Away, Qurbani, Back-to-School supply drives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Mentor families or individuals to help them adapt to their new home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Tutor English in-home (18+)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Babysit during ESL and Maternal Health classes (18+)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Pack hygiene kits and organize donation drives for cleaning and household items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Teach refugees how to use public transportation (18+)</a:t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 txBox="1"/>
          <p:nvPr>
            <p:ph type="title"/>
          </p:nvPr>
        </p:nvSpPr>
        <p:spPr>
          <a:xfrm>
            <a:off x="679708" y="1441400"/>
            <a:ext cx="4401300" cy="22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 sz="5000">
                <a:solidFill>
                  <a:srgbClr val="274E13"/>
                </a:solidFill>
              </a:rPr>
              <a:t>SPECIAL EVENTS</a:t>
            </a:r>
            <a:endParaRPr sz="5000">
              <a:solidFill>
                <a:srgbClr val="274E13"/>
              </a:solidFill>
            </a:endParaRPr>
          </a:p>
        </p:txBody>
      </p:sp>
      <p:sp>
        <p:nvSpPr>
          <p:cNvPr id="240" name="Google Shape;240;p16"/>
          <p:cNvSpPr txBox="1"/>
          <p:nvPr>
            <p:ph idx="2" type="body"/>
          </p:nvPr>
        </p:nvSpPr>
        <p:spPr>
          <a:xfrm>
            <a:off x="6323750" y="332325"/>
            <a:ext cx="5738700" cy="56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lang="en-US" sz="3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Hanan has 5 Annual Community events each year In Milwaukee: Day of Dignity (Back to School), Ramadan Food Boxing, Halal Turkey Giveaway, Qurbani (meat), Refugee and Immigrant Health Fair.</a:t>
            </a:r>
            <a:endParaRPr sz="3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Arial"/>
              <a:buChar char="●"/>
            </a:pPr>
            <a:r>
              <a:rPr lang="en-US" sz="3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Open to all volunteers 14 &amp; older.</a:t>
            </a:r>
            <a:endParaRPr sz="3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Arial"/>
              <a:buChar char="●"/>
            </a:pPr>
            <a:r>
              <a:rPr lang="en-US" sz="3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Great way to learn about Hanan’s work and get started</a:t>
            </a:r>
            <a:endParaRPr sz="3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6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5669499" cy="635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74300" y="152400"/>
            <a:ext cx="6065300" cy="635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"/>
          <p:cNvSpPr/>
          <p:nvPr/>
        </p:nvSpPr>
        <p:spPr>
          <a:xfrm>
            <a:off x="943750" y="1321275"/>
            <a:ext cx="1509900" cy="59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3" name="Google Shape;253;p18"/>
          <p:cNvSpPr txBox="1"/>
          <p:nvPr/>
        </p:nvSpPr>
        <p:spPr>
          <a:xfrm>
            <a:off x="650150" y="2036700"/>
            <a:ext cx="46665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1" i="0" lang="en-US" sz="5300" u="none" cap="none" strike="noStrik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THANK YOU! </a:t>
            </a:r>
            <a:endParaRPr b="1" i="0" sz="5300" u="none" cap="none" strike="noStrik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4" name="Google Shape;254;p18"/>
          <p:cNvSpPr txBox="1"/>
          <p:nvPr/>
        </p:nvSpPr>
        <p:spPr>
          <a:xfrm>
            <a:off x="6648600" y="1291325"/>
            <a:ext cx="5078100" cy="49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Contact us at staff@hananrrg.org</a:t>
            </a:r>
            <a:br>
              <a:rPr b="0" i="0" lang="en-US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Call us at 414-800-4168</a:t>
            </a:r>
            <a:br>
              <a:rPr b="0" i="0" lang="en-US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Learn how you can get involved with Hanan</a:t>
            </a:r>
            <a:endParaRPr b="0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