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f9c77e2027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f9c77e202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e1eea95774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e1eea95774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bca41a575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bca41a575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14a52ac3e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14a52ac3e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29aec645c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29aec645c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e1eea95774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e1eea95774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29aec645c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29aec645c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2a98f3210b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2a98f3210b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Individual reflection/writing - 5 minutes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Small group - 15 minutes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Come back - 20-30 minutes for group chat</a:t>
            </a:r>
            <a:endParaRPr sz="16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29aec645cb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29aec645cb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b6ec33fa7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b6ec33fa7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29aec645cb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29aec645cb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29aec645cb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29aec645cb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b6ec33fa7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b6ec33fa7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Problematic nature of unpaid internships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Lack of diversity about disabled social work trailblazers 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Understanding the profession’s interactions and perceptions of certain social work entities, like NABSW</a:t>
            </a:r>
            <a:endParaRPr sz="14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29aec645cb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29aec645cb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Agents of harm and not change - how we’re perceived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Importance of cultural competence when working with disabled people</a:t>
            </a:r>
            <a:br>
              <a:rPr lang="en"/>
            </a:b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Example: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Right to parent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About 4.1 million parents in the United States have some type of disability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Many states have policies in place that authorize the removal of children from the home solely based on the fact that one or both parents are disabled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In these cases, there are typically no suspected or proven accounts of abuse or neglect toward a child; the only rationale is a parent’s disability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Importance of centering Black disabled parenthood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Black disabled parents can also be overlooked within their own communities because of how ableism can mix with racial trauma, misconceptions, and toxic narratives about self-sufficiency and resiliency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Disabilities are far more prevalent and expansive throughout communities than people think, whether they’re acquired by birth, accidents, illnesses, or the effects of aging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2a5173a59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2a5173a59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29aec645cb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29aec645cb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2a5173a59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2a5173a59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Have you thought about what motivates you as a social worker; as well as if that motivation is self-serving or truly about serving the communities you care about?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Savior complex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2a5173a59e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2a5173a59e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2a5173a59e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2a5173a59e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2a98f3210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2a98f3210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c4901612f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gc4901612f5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rgbClr val="20124D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1310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00"/>
                </a:solidFill>
              </a:rPr>
              <a:t>What 10+ Years of Activism Taught Me as a </a:t>
            </a:r>
            <a:endParaRPr b="1">
              <a:solidFill>
                <a:srgbClr val="FFFF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00"/>
                </a:solidFill>
              </a:rPr>
              <a:t>Black Disabled </a:t>
            </a:r>
            <a:endParaRPr b="1">
              <a:solidFill>
                <a:srgbClr val="FFFF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00"/>
                </a:solidFill>
              </a:rPr>
              <a:t>Macro Social Worker</a:t>
            </a:r>
            <a:endParaRPr/>
          </a:p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38135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800"/>
              <a:t>Copyright © • Property of Vilissa Thompson, LMSW</a:t>
            </a:r>
            <a:endParaRPr sz="8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800"/>
              <a:t>Ramp Your Voice!, LLC • All Rights Reserved</a:t>
            </a:r>
            <a:endParaRPr sz="8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solidFill>
                  <a:srgbClr val="FFFF00"/>
                </a:solidFill>
              </a:rPr>
              <a:t>My Origin Story</a:t>
            </a:r>
            <a:endParaRPr b="1" sz="440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00"/>
                </a:solidFill>
              </a:rPr>
              <a:t>My Journey Into Activism</a:t>
            </a:r>
            <a:endParaRPr b="1" sz="3600">
              <a:solidFill>
                <a:srgbClr val="FFFF00"/>
              </a:solidFill>
            </a:endParaRPr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1152475"/>
            <a:ext cx="8520600" cy="3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-3905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ct val="100000"/>
              <a:buChar char="●"/>
            </a:pPr>
            <a:r>
              <a:rPr lang="en" sz="3000">
                <a:solidFill>
                  <a:srgbClr val="EFEFEF"/>
                </a:solidFill>
              </a:rPr>
              <a:t>Education:  </a:t>
            </a:r>
            <a:endParaRPr sz="3000">
              <a:solidFill>
                <a:srgbClr val="EFEFEF"/>
              </a:solidFill>
            </a:endParaRPr>
          </a:p>
          <a:p>
            <a:pPr indent="-390525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ct val="100000"/>
              <a:buChar char="○"/>
            </a:pPr>
            <a:r>
              <a:rPr lang="en" sz="3000">
                <a:solidFill>
                  <a:srgbClr val="EFEFEF"/>
                </a:solidFill>
              </a:rPr>
              <a:t>B.A. in Psychology, minor in African American Studies</a:t>
            </a:r>
            <a:endParaRPr sz="3000">
              <a:solidFill>
                <a:srgbClr val="EFEFEF"/>
              </a:solidFill>
            </a:endParaRPr>
          </a:p>
          <a:p>
            <a:pPr indent="-390525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ct val="100000"/>
              <a:buChar char="○"/>
            </a:pPr>
            <a:r>
              <a:rPr lang="en" sz="3000">
                <a:solidFill>
                  <a:srgbClr val="EFEFEF"/>
                </a:solidFill>
              </a:rPr>
              <a:t>Masters in Social Work, &amp; have state-board license</a:t>
            </a:r>
            <a:endParaRPr sz="3000">
              <a:solidFill>
                <a:srgbClr val="EFEFEF"/>
              </a:solidFill>
            </a:endParaRPr>
          </a:p>
          <a:p>
            <a:pPr indent="-390525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ct val="100000"/>
              <a:buChar char="○"/>
            </a:pPr>
            <a:r>
              <a:rPr lang="en" sz="3000">
                <a:solidFill>
                  <a:srgbClr val="EFEFEF"/>
                </a:solidFill>
              </a:rPr>
              <a:t>Aspire to retain a Ed.D in the future… we’ll see!</a:t>
            </a:r>
            <a:endParaRPr sz="3000">
              <a:solidFill>
                <a:srgbClr val="EFEFEF"/>
              </a:solidFill>
            </a:endParaRPr>
          </a:p>
          <a:p>
            <a:pPr indent="-3905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ct val="100000"/>
              <a:buChar char="●"/>
            </a:pPr>
            <a:r>
              <a:rPr lang="en" sz="3000">
                <a:solidFill>
                  <a:srgbClr val="EFEFEF"/>
                </a:solidFill>
              </a:rPr>
              <a:t>Discovered macro social work in graduate school</a:t>
            </a:r>
            <a:endParaRPr sz="3000">
              <a:solidFill>
                <a:srgbClr val="EFEFEF"/>
              </a:solidFill>
            </a:endParaRPr>
          </a:p>
          <a:p>
            <a:pPr indent="-3905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ct val="100000"/>
              <a:buChar char="●"/>
            </a:pPr>
            <a:r>
              <a:rPr lang="en" sz="3000">
                <a:solidFill>
                  <a:srgbClr val="EFEFEF"/>
                </a:solidFill>
              </a:rPr>
              <a:t>Created my own blog and organization in 2013 - Ramp Your Voice!, LLC</a:t>
            </a:r>
            <a:endParaRPr sz="3000">
              <a:solidFill>
                <a:srgbClr val="EFEFEF"/>
              </a:solidFill>
            </a:endParaRPr>
          </a:p>
          <a:p>
            <a:pPr indent="-3905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ct val="100000"/>
              <a:buChar char="●"/>
            </a:pPr>
            <a:r>
              <a:rPr lang="en" sz="3000">
                <a:solidFill>
                  <a:srgbClr val="EFEFEF"/>
                </a:solidFill>
              </a:rPr>
              <a:t>Becoming a Macro social worker afforded me the opportunity to combine the subjects that mattered to me</a:t>
            </a:r>
            <a:endParaRPr sz="3000"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00"/>
                </a:solidFill>
              </a:rPr>
              <a:t>The Unconventional Route</a:t>
            </a:r>
            <a:endParaRPr b="1" sz="3600">
              <a:solidFill>
                <a:srgbClr val="FFFF00"/>
              </a:solidFill>
            </a:endParaRPr>
          </a:p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311700" y="1152475"/>
            <a:ext cx="8520600" cy="3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3000"/>
              <a:buChar char="●"/>
            </a:pPr>
            <a:r>
              <a:rPr lang="en" sz="3000">
                <a:solidFill>
                  <a:srgbClr val="EFEFEF"/>
                </a:solidFill>
              </a:rPr>
              <a:t>Taking this unconventional route was not on my radar</a:t>
            </a:r>
            <a:endParaRPr sz="3000">
              <a:solidFill>
                <a:srgbClr val="EFEFEF"/>
              </a:solidFill>
            </a:endParaRPr>
          </a:p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3000"/>
              <a:buChar char="●"/>
            </a:pPr>
            <a:r>
              <a:rPr lang="en" sz="3000">
                <a:solidFill>
                  <a:srgbClr val="EFEFEF"/>
                </a:solidFill>
              </a:rPr>
              <a:t>Being unconventional is SCARY</a:t>
            </a:r>
            <a:endParaRPr sz="3000">
              <a:solidFill>
                <a:srgbClr val="EFEFEF"/>
              </a:solidFill>
            </a:endParaRPr>
          </a:p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3000"/>
              <a:buChar char="●"/>
            </a:pPr>
            <a:r>
              <a:rPr lang="en" sz="3000">
                <a:solidFill>
                  <a:srgbClr val="EFEFEF"/>
                </a:solidFill>
              </a:rPr>
              <a:t>This route was exactly what I needed, given what I was going through at that time in my life</a:t>
            </a:r>
            <a:endParaRPr sz="3000"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00"/>
                </a:solidFill>
              </a:rPr>
              <a:t>The Unconventional Route</a:t>
            </a:r>
            <a:endParaRPr b="1" sz="3600">
              <a:solidFill>
                <a:srgbClr val="FFFF00"/>
              </a:solidFill>
            </a:endParaRPr>
          </a:p>
        </p:txBody>
      </p:sp>
      <p:sp>
        <p:nvSpPr>
          <p:cNvPr id="84" name="Google Shape;84;p18"/>
          <p:cNvSpPr txBox="1"/>
          <p:nvPr>
            <p:ph idx="1" type="body"/>
          </p:nvPr>
        </p:nvSpPr>
        <p:spPr>
          <a:xfrm>
            <a:off x="311700" y="1152475"/>
            <a:ext cx="8520600" cy="3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95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50"/>
              <a:buChar char="●"/>
            </a:pPr>
            <a:r>
              <a:rPr lang="en" sz="2850">
                <a:solidFill>
                  <a:srgbClr val="EFEFEF"/>
                </a:solidFill>
              </a:rPr>
              <a:t>Taking this unconventional route allowed me to meet other macro-centered social workers</a:t>
            </a:r>
            <a:endParaRPr sz="2850">
              <a:solidFill>
                <a:srgbClr val="EFEFEF"/>
              </a:solidFill>
            </a:endParaRPr>
          </a:p>
          <a:p>
            <a:pPr indent="-4095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50"/>
              <a:buChar char="●"/>
            </a:pPr>
            <a:r>
              <a:rPr lang="en" sz="2850">
                <a:solidFill>
                  <a:srgbClr val="EFEFEF"/>
                </a:solidFill>
              </a:rPr>
              <a:t>Many had a similar background as myself - micro social work experience in or after grad school, and then transitioned into macro social work</a:t>
            </a:r>
            <a:endParaRPr sz="2850">
              <a:solidFill>
                <a:srgbClr val="EFEFEF"/>
              </a:solidFill>
            </a:endParaRPr>
          </a:p>
          <a:p>
            <a:pPr indent="-4095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50"/>
              <a:buChar char="●"/>
            </a:pPr>
            <a:r>
              <a:rPr lang="en" sz="2850">
                <a:solidFill>
                  <a:srgbClr val="EFEFEF"/>
                </a:solidFill>
              </a:rPr>
              <a:t>Many of them also understood the importance of utilizing social media as social workers, and how it benefited advocacy &amp; activism</a:t>
            </a:r>
            <a:endParaRPr sz="2850"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solidFill>
                  <a:srgbClr val="FFFF00"/>
                </a:solidFill>
              </a:rPr>
              <a:t>Connecting Social Work &amp; Disability: The Early Years</a:t>
            </a:r>
            <a:endParaRPr b="1" sz="440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00"/>
                </a:solidFill>
              </a:rPr>
              <a:t>Social Work &amp; Disability</a:t>
            </a:r>
            <a:endParaRPr b="1" sz="3600">
              <a:solidFill>
                <a:srgbClr val="FFFF00"/>
              </a:solidFill>
            </a:endParaRPr>
          </a:p>
        </p:txBody>
      </p:sp>
      <p:sp>
        <p:nvSpPr>
          <p:cNvPr id="95" name="Google Shape;95;p20"/>
          <p:cNvSpPr txBox="1"/>
          <p:nvPr>
            <p:ph idx="1" type="body"/>
          </p:nvPr>
        </p:nvSpPr>
        <p:spPr>
          <a:xfrm>
            <a:off x="311700" y="1152475"/>
            <a:ext cx="8520600" cy="3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3000"/>
              <a:buChar char="●"/>
            </a:pPr>
            <a:r>
              <a:rPr lang="en" sz="3000">
                <a:solidFill>
                  <a:srgbClr val="EFEFEF"/>
                </a:solidFill>
              </a:rPr>
              <a:t>Began blogging about social work &amp; disability in 2012</a:t>
            </a:r>
            <a:endParaRPr sz="3000">
              <a:solidFill>
                <a:srgbClr val="EFEFEF"/>
              </a:solidFill>
            </a:endParaRPr>
          </a:p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3000"/>
              <a:buChar char="●"/>
            </a:pPr>
            <a:r>
              <a:rPr lang="en" sz="3000">
                <a:solidFill>
                  <a:srgbClr val="EFEFEF"/>
                </a:solidFill>
              </a:rPr>
              <a:t>Connected with other disabled social workers who shared their experiences </a:t>
            </a:r>
            <a:r>
              <a:rPr lang="en" sz="3000">
                <a:solidFill>
                  <a:srgbClr val="EFEFEF"/>
                </a:solidFill>
              </a:rPr>
              <a:t>within</a:t>
            </a:r>
            <a:r>
              <a:rPr lang="en" sz="3000">
                <a:solidFill>
                  <a:srgbClr val="EFEFEF"/>
                </a:solidFill>
              </a:rPr>
              <a:t> the profession</a:t>
            </a:r>
            <a:endParaRPr sz="3000">
              <a:solidFill>
                <a:srgbClr val="EFEFEF"/>
              </a:solidFill>
            </a:endParaRPr>
          </a:p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3000"/>
              <a:buChar char="●"/>
            </a:pPr>
            <a:r>
              <a:rPr lang="en" sz="3000">
                <a:solidFill>
                  <a:srgbClr val="EFEFEF"/>
                </a:solidFill>
              </a:rPr>
              <a:t>Conducted </a:t>
            </a:r>
            <a:r>
              <a:rPr lang="en" sz="3000">
                <a:solidFill>
                  <a:srgbClr val="EFEFEF"/>
                </a:solidFill>
              </a:rPr>
              <a:t>presentations at social work conferences - filling a prominent gap</a:t>
            </a:r>
            <a:endParaRPr sz="3000"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311700" y="284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D966"/>
                </a:solidFill>
              </a:rPr>
              <a:t>Prompt to Ponder:</a:t>
            </a:r>
            <a:endParaRPr b="1" sz="3600">
              <a:solidFill>
                <a:srgbClr val="FFD966"/>
              </a:solidFill>
            </a:endParaRPr>
          </a:p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11700" y="980250"/>
            <a:ext cx="8520600" cy="384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EFEFEF"/>
                </a:solidFill>
              </a:rPr>
              <a:t>What is your memory and reaction to encountering a disabled person for the first time?</a:t>
            </a:r>
            <a:endParaRPr sz="3000">
              <a:solidFill>
                <a:srgbClr val="EFEFEF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EFEFEF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000"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solidFill>
                  <a:srgbClr val="FFFF00"/>
                </a:solidFill>
              </a:rPr>
              <a:t>Concerning Gaps Regarding Disability in Social Work</a:t>
            </a:r>
            <a:endParaRPr b="1" sz="440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00"/>
                </a:solidFill>
              </a:rPr>
              <a:t>The Gaps:  Soc Work Programs</a:t>
            </a:r>
            <a:endParaRPr b="1" sz="3600">
              <a:solidFill>
                <a:srgbClr val="FFFF00"/>
              </a:solidFill>
            </a:endParaRPr>
          </a:p>
        </p:txBody>
      </p:sp>
      <p:sp>
        <p:nvSpPr>
          <p:cNvPr id="112" name="Google Shape;112;p23"/>
          <p:cNvSpPr txBox="1"/>
          <p:nvPr>
            <p:ph idx="1" type="body"/>
          </p:nvPr>
        </p:nvSpPr>
        <p:spPr>
          <a:xfrm>
            <a:off x="311700" y="1152475"/>
            <a:ext cx="8520600" cy="3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3000"/>
              <a:buChar char="●"/>
            </a:pPr>
            <a:r>
              <a:rPr lang="en" sz="3000">
                <a:solidFill>
                  <a:srgbClr val="EFEFEF"/>
                </a:solidFill>
              </a:rPr>
              <a:t>Social Work Programs - </a:t>
            </a:r>
            <a:endParaRPr sz="3000">
              <a:solidFill>
                <a:srgbClr val="EFEFEF"/>
              </a:solidFill>
            </a:endParaRPr>
          </a:p>
          <a:p>
            <a:pPr indent="-4191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3000"/>
              <a:buChar char="○"/>
            </a:pPr>
            <a:r>
              <a:rPr lang="en" sz="3000">
                <a:solidFill>
                  <a:srgbClr val="EFEFEF"/>
                </a:solidFill>
              </a:rPr>
              <a:t>Visibility of :</a:t>
            </a:r>
            <a:endParaRPr sz="3000">
              <a:solidFill>
                <a:srgbClr val="EFEFEF"/>
              </a:solidFill>
            </a:endParaRPr>
          </a:p>
          <a:p>
            <a:pPr indent="-4191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3000"/>
              <a:buChar char="■"/>
            </a:pPr>
            <a:r>
              <a:rPr lang="en" sz="3000">
                <a:solidFill>
                  <a:srgbClr val="EFEFEF"/>
                </a:solidFill>
              </a:rPr>
              <a:t>D</a:t>
            </a:r>
            <a:r>
              <a:rPr lang="en" sz="3000">
                <a:solidFill>
                  <a:srgbClr val="EFEFEF"/>
                </a:solidFill>
              </a:rPr>
              <a:t>isability issues &amp; realities discussions</a:t>
            </a:r>
            <a:endParaRPr sz="3000">
              <a:solidFill>
                <a:srgbClr val="EFEFEF"/>
              </a:solidFill>
            </a:endParaRPr>
          </a:p>
          <a:p>
            <a:pPr indent="-4191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3000"/>
              <a:buChar char="■"/>
            </a:pPr>
            <a:r>
              <a:rPr lang="en" sz="3000">
                <a:solidFill>
                  <a:srgbClr val="EFEFEF"/>
                </a:solidFill>
              </a:rPr>
              <a:t>Disabled students and disabled faculty/staff</a:t>
            </a:r>
            <a:endParaRPr sz="3000"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4"/>
          <p:cNvSpPr txBox="1"/>
          <p:nvPr>
            <p:ph type="title"/>
          </p:nvPr>
        </p:nvSpPr>
        <p:spPr>
          <a:xfrm>
            <a:off x="311700" y="268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00"/>
                </a:solidFill>
              </a:rPr>
              <a:t>The Gaps:  Among </a:t>
            </a:r>
            <a:r>
              <a:rPr b="1" lang="en" sz="3600">
                <a:solidFill>
                  <a:srgbClr val="FFFF00"/>
                </a:solidFill>
              </a:rPr>
              <a:t>Colleagues</a:t>
            </a:r>
            <a:endParaRPr b="1" sz="3600">
              <a:solidFill>
                <a:srgbClr val="FFFF00"/>
              </a:solidFill>
            </a:endParaRPr>
          </a:p>
        </p:txBody>
      </p:sp>
      <p:sp>
        <p:nvSpPr>
          <p:cNvPr id="118" name="Google Shape;118;p24"/>
          <p:cNvSpPr txBox="1"/>
          <p:nvPr>
            <p:ph idx="1" type="body"/>
          </p:nvPr>
        </p:nvSpPr>
        <p:spPr>
          <a:xfrm>
            <a:off x="311700" y="988075"/>
            <a:ext cx="8520600" cy="3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3000"/>
              <a:buChar char="●"/>
            </a:pPr>
            <a:r>
              <a:rPr lang="en" sz="3000">
                <a:solidFill>
                  <a:srgbClr val="EFEFEF"/>
                </a:solidFill>
              </a:rPr>
              <a:t>Failure to connect social issues to disability and intersectional disabled viewpoints</a:t>
            </a:r>
            <a:endParaRPr sz="3000"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5"/>
          <p:cNvSpPr txBox="1"/>
          <p:nvPr>
            <p:ph type="title"/>
          </p:nvPr>
        </p:nvSpPr>
        <p:spPr>
          <a:xfrm>
            <a:off x="311700" y="268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00"/>
                </a:solidFill>
              </a:rPr>
              <a:t>The Gaps:  Employment Opps</a:t>
            </a:r>
            <a:endParaRPr b="1" sz="3600">
              <a:solidFill>
                <a:srgbClr val="FFFF00"/>
              </a:solidFill>
            </a:endParaRPr>
          </a:p>
        </p:txBody>
      </p:sp>
      <p:sp>
        <p:nvSpPr>
          <p:cNvPr id="124" name="Google Shape;124;p25"/>
          <p:cNvSpPr txBox="1"/>
          <p:nvPr>
            <p:ph idx="1" type="body"/>
          </p:nvPr>
        </p:nvSpPr>
        <p:spPr>
          <a:xfrm>
            <a:off x="311700" y="988075"/>
            <a:ext cx="8520600" cy="3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3000"/>
              <a:buChar char="●"/>
            </a:pPr>
            <a:r>
              <a:rPr lang="en" sz="3000">
                <a:solidFill>
                  <a:srgbClr val="EFEFEF"/>
                </a:solidFill>
              </a:rPr>
              <a:t>Lack of:  </a:t>
            </a:r>
            <a:endParaRPr sz="3000">
              <a:solidFill>
                <a:srgbClr val="EFEFEF"/>
              </a:solidFill>
            </a:endParaRPr>
          </a:p>
          <a:p>
            <a:pPr indent="-4191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3000"/>
              <a:buChar char="○"/>
            </a:pPr>
            <a:r>
              <a:rPr lang="en" sz="3000">
                <a:solidFill>
                  <a:srgbClr val="EFEFEF"/>
                </a:solidFill>
              </a:rPr>
              <a:t>Diversity when it comes to social work jobs </a:t>
            </a:r>
            <a:endParaRPr sz="3000">
              <a:solidFill>
                <a:srgbClr val="EFEFEF"/>
              </a:solidFill>
            </a:endParaRPr>
          </a:p>
          <a:p>
            <a:pPr indent="-4191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3000"/>
              <a:buChar char="○"/>
            </a:pPr>
            <a:r>
              <a:rPr lang="en" sz="3000">
                <a:solidFill>
                  <a:srgbClr val="EFEFEF"/>
                </a:solidFill>
              </a:rPr>
              <a:t>Support for macro AND out-of-the-box ways we can use our degrees/education</a:t>
            </a:r>
            <a:endParaRPr sz="3000"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solidFill>
                  <a:srgbClr val="FFFF00"/>
                </a:solidFill>
              </a:rPr>
              <a:t>Other Gaps to Consider</a:t>
            </a:r>
            <a:endParaRPr b="1" sz="440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7"/>
          <p:cNvSpPr txBox="1"/>
          <p:nvPr>
            <p:ph type="title"/>
          </p:nvPr>
        </p:nvSpPr>
        <p:spPr>
          <a:xfrm>
            <a:off x="311700" y="116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00"/>
                </a:solidFill>
              </a:rPr>
              <a:t>How These Gaps Impact Our Work With the Disability Community</a:t>
            </a:r>
            <a:endParaRPr b="1" sz="3600">
              <a:solidFill>
                <a:srgbClr val="FFFF00"/>
              </a:solidFill>
            </a:endParaRPr>
          </a:p>
        </p:txBody>
      </p:sp>
      <p:sp>
        <p:nvSpPr>
          <p:cNvPr id="135" name="Google Shape;135;p27"/>
          <p:cNvSpPr txBox="1"/>
          <p:nvPr>
            <p:ph idx="1" type="body"/>
          </p:nvPr>
        </p:nvSpPr>
        <p:spPr>
          <a:xfrm>
            <a:off x="311700" y="1340375"/>
            <a:ext cx="8520600" cy="355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95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50"/>
              <a:buChar char="●"/>
            </a:pPr>
            <a:r>
              <a:rPr lang="en" sz="2850">
                <a:solidFill>
                  <a:srgbClr val="EFEFEF"/>
                </a:solidFill>
              </a:rPr>
              <a:t>Being perceived as agents of harm</a:t>
            </a:r>
            <a:endParaRPr sz="2850">
              <a:solidFill>
                <a:srgbClr val="EFEFE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850">
              <a:solidFill>
                <a:srgbClr val="EFEFEF"/>
              </a:solidFill>
            </a:endParaRPr>
          </a:p>
          <a:p>
            <a:pPr indent="-409575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EFEFEF"/>
              </a:buClr>
              <a:buSzPts val="2850"/>
              <a:buChar char="●"/>
            </a:pPr>
            <a:r>
              <a:rPr lang="en" sz="2850">
                <a:solidFill>
                  <a:srgbClr val="EFEFEF"/>
                </a:solidFill>
              </a:rPr>
              <a:t>The failure of understanding cultural competence Importance with this demographic</a:t>
            </a:r>
            <a:endParaRPr sz="2850">
              <a:solidFill>
                <a:srgbClr val="EFEFE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850"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solidFill>
                  <a:srgbClr val="FFFF00"/>
                </a:solidFill>
              </a:rPr>
              <a:t>Social Workers: </a:t>
            </a:r>
            <a:endParaRPr b="1" sz="4400">
              <a:solidFill>
                <a:srgbClr val="FFFF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solidFill>
                  <a:srgbClr val="FFFF00"/>
                </a:solidFill>
              </a:rPr>
              <a:t>Things to Consider</a:t>
            </a:r>
            <a:endParaRPr b="1" sz="440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00"/>
                </a:solidFill>
              </a:rPr>
              <a:t>The Delicate Dance</a:t>
            </a:r>
            <a:endParaRPr b="1" sz="3600">
              <a:solidFill>
                <a:srgbClr val="FFFF00"/>
              </a:solidFill>
            </a:endParaRPr>
          </a:p>
        </p:txBody>
      </p:sp>
      <p:sp>
        <p:nvSpPr>
          <p:cNvPr id="146" name="Google Shape;146;p29"/>
          <p:cNvSpPr txBox="1"/>
          <p:nvPr>
            <p:ph idx="1" type="body"/>
          </p:nvPr>
        </p:nvSpPr>
        <p:spPr>
          <a:xfrm>
            <a:off x="311700" y="1152475"/>
            <a:ext cx="8520600" cy="3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95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50"/>
              <a:buChar char="●"/>
            </a:pPr>
            <a:r>
              <a:rPr lang="en" sz="2850">
                <a:solidFill>
                  <a:srgbClr val="EFEFEF"/>
                </a:solidFill>
              </a:rPr>
              <a:t>The role disabled social workers play in aiming to connect the profession to the community</a:t>
            </a:r>
            <a:endParaRPr sz="2850">
              <a:solidFill>
                <a:srgbClr val="EFEFE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850">
              <a:solidFill>
                <a:srgbClr val="EFEFEF"/>
              </a:solidFill>
            </a:endParaRPr>
          </a:p>
          <a:p>
            <a:pPr indent="-409575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EFEFEF"/>
              </a:buClr>
              <a:buSzPts val="2850"/>
              <a:buChar char="●"/>
            </a:pPr>
            <a:r>
              <a:rPr lang="en" sz="2850">
                <a:solidFill>
                  <a:srgbClr val="EFEFEF"/>
                </a:solidFill>
              </a:rPr>
              <a:t>The burden held, and expected</a:t>
            </a:r>
            <a:endParaRPr sz="2850"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0"/>
          <p:cNvSpPr txBox="1"/>
          <p:nvPr>
            <p:ph type="title"/>
          </p:nvPr>
        </p:nvSpPr>
        <p:spPr>
          <a:xfrm>
            <a:off x="311700" y="268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00"/>
                </a:solidFill>
              </a:rPr>
              <a:t>What </a:t>
            </a:r>
            <a:r>
              <a:rPr b="1" lang="en" sz="3600">
                <a:solidFill>
                  <a:srgbClr val="FFFF00"/>
                </a:solidFill>
              </a:rPr>
              <a:t>Social Workers Should Know</a:t>
            </a:r>
            <a:endParaRPr b="1" sz="3600">
              <a:solidFill>
                <a:srgbClr val="FFFF00"/>
              </a:solidFill>
            </a:endParaRPr>
          </a:p>
        </p:txBody>
      </p:sp>
      <p:sp>
        <p:nvSpPr>
          <p:cNvPr id="152" name="Google Shape;152;p30"/>
          <p:cNvSpPr txBox="1"/>
          <p:nvPr>
            <p:ph idx="1" type="body"/>
          </p:nvPr>
        </p:nvSpPr>
        <p:spPr>
          <a:xfrm>
            <a:off x="311700" y="929350"/>
            <a:ext cx="8520600" cy="412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95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50"/>
              <a:buChar char="●"/>
            </a:pPr>
            <a:r>
              <a:rPr lang="en" sz="2850">
                <a:solidFill>
                  <a:srgbClr val="EFEFEF"/>
                </a:solidFill>
              </a:rPr>
              <a:t>Interrogate our privileges, prejudices, and biases</a:t>
            </a:r>
            <a:endParaRPr sz="2850">
              <a:solidFill>
                <a:srgbClr val="EFEFE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850">
              <a:solidFill>
                <a:srgbClr val="EFEFEF"/>
              </a:solidFill>
            </a:endParaRPr>
          </a:p>
          <a:p>
            <a:pPr indent="-409575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EFEFEF"/>
              </a:buClr>
              <a:buSzPts val="2850"/>
              <a:buChar char="●"/>
            </a:pPr>
            <a:r>
              <a:rPr lang="en" sz="2850">
                <a:solidFill>
                  <a:srgbClr val="EFEFEF"/>
                </a:solidFill>
              </a:rPr>
              <a:t>Many of us come into this work wanting to help - why?</a:t>
            </a:r>
            <a:endParaRPr sz="2850"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solidFill>
                  <a:srgbClr val="FFFF00"/>
                </a:solidFill>
              </a:rPr>
              <a:t>Lessons Learned: </a:t>
            </a:r>
            <a:endParaRPr b="1" sz="4400">
              <a:solidFill>
                <a:srgbClr val="FFFF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solidFill>
                  <a:srgbClr val="FFFF00"/>
                </a:solidFill>
              </a:rPr>
              <a:t>10+ Years Later</a:t>
            </a:r>
            <a:endParaRPr b="1" sz="440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00"/>
                </a:solidFill>
              </a:rPr>
              <a:t>Lessons Learned</a:t>
            </a:r>
            <a:endParaRPr b="1" sz="3600">
              <a:solidFill>
                <a:srgbClr val="FFFF00"/>
              </a:solidFill>
            </a:endParaRPr>
          </a:p>
        </p:txBody>
      </p:sp>
      <p:sp>
        <p:nvSpPr>
          <p:cNvPr id="163" name="Google Shape;163;p32"/>
          <p:cNvSpPr txBox="1"/>
          <p:nvPr>
            <p:ph idx="1" type="body"/>
          </p:nvPr>
        </p:nvSpPr>
        <p:spPr>
          <a:xfrm>
            <a:off x="311700" y="1152475"/>
            <a:ext cx="8520600" cy="38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95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50"/>
              <a:buChar char="●"/>
            </a:pPr>
            <a:r>
              <a:rPr lang="en" sz="2850">
                <a:solidFill>
                  <a:srgbClr val="EFEFEF"/>
                </a:solidFill>
              </a:rPr>
              <a:t>Make the profession work for you, including who you connect with</a:t>
            </a:r>
            <a:endParaRPr sz="2850">
              <a:solidFill>
                <a:srgbClr val="EFEFEF"/>
              </a:solidFill>
            </a:endParaRPr>
          </a:p>
          <a:p>
            <a:pPr indent="-4095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50"/>
              <a:buChar char="●"/>
            </a:pPr>
            <a:r>
              <a:rPr lang="en" sz="2850">
                <a:solidFill>
                  <a:srgbClr val="EFEFEF"/>
                </a:solidFill>
              </a:rPr>
              <a:t>Always be learning, beyond CEU credit </a:t>
            </a:r>
            <a:endParaRPr sz="2850">
              <a:solidFill>
                <a:srgbClr val="EFEFEF"/>
              </a:solidFill>
            </a:endParaRPr>
          </a:p>
          <a:p>
            <a:pPr indent="-4095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50"/>
              <a:buChar char="●"/>
            </a:pPr>
            <a:r>
              <a:rPr lang="en" sz="2850">
                <a:solidFill>
                  <a:srgbClr val="EFEFEF"/>
                </a:solidFill>
              </a:rPr>
              <a:t>Community matters as a social worker - find your people</a:t>
            </a:r>
            <a:endParaRPr sz="2850">
              <a:solidFill>
                <a:srgbClr val="EFEFEF"/>
              </a:solidFill>
            </a:endParaRPr>
          </a:p>
          <a:p>
            <a:pPr indent="-40957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2850"/>
              <a:buChar char="●"/>
            </a:pPr>
            <a:r>
              <a:rPr lang="en" sz="2850">
                <a:solidFill>
                  <a:srgbClr val="EFEFEF"/>
                </a:solidFill>
              </a:rPr>
              <a:t>Being unconventional allows for social workers to be viewed differently by our colleagues and in society</a:t>
            </a:r>
            <a:endParaRPr sz="2850"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3"/>
          <p:cNvSpPr txBox="1"/>
          <p:nvPr>
            <p:ph type="title"/>
          </p:nvPr>
        </p:nvSpPr>
        <p:spPr>
          <a:xfrm>
            <a:off x="311700" y="284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D966"/>
                </a:solidFill>
              </a:rPr>
              <a:t>Prompt to Ponder:</a:t>
            </a:r>
            <a:endParaRPr b="1" sz="3600">
              <a:solidFill>
                <a:srgbClr val="FFD966"/>
              </a:solidFill>
            </a:endParaRPr>
          </a:p>
        </p:txBody>
      </p:sp>
      <p:sp>
        <p:nvSpPr>
          <p:cNvPr id="169" name="Google Shape;169;p33"/>
          <p:cNvSpPr txBox="1"/>
          <p:nvPr>
            <p:ph idx="1" type="body"/>
          </p:nvPr>
        </p:nvSpPr>
        <p:spPr>
          <a:xfrm>
            <a:off x="311700" y="980250"/>
            <a:ext cx="8520600" cy="384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solidFill>
                  <a:srgbClr val="EFEFEF"/>
                </a:solidFill>
              </a:rPr>
              <a:t>Something I want each of you to consider as our time together comes to an end:</a:t>
            </a:r>
            <a:endParaRPr sz="12000">
              <a:solidFill>
                <a:srgbClr val="EFEFEF"/>
              </a:solidFill>
            </a:endParaRPr>
          </a:p>
          <a:p>
            <a:pPr indent="-4191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EFEFEF"/>
              </a:buClr>
              <a:buSzPct val="100000"/>
              <a:buChar char="●"/>
            </a:pPr>
            <a:r>
              <a:rPr lang="en" sz="12000">
                <a:solidFill>
                  <a:srgbClr val="EFEFEF"/>
                </a:solidFill>
              </a:rPr>
              <a:t>In what ways can we better support disabled clients &amp; community members as:</a:t>
            </a:r>
            <a:endParaRPr sz="12000">
              <a:solidFill>
                <a:srgbClr val="EFEFEF"/>
              </a:solidFill>
            </a:endParaRPr>
          </a:p>
          <a:p>
            <a:pPr indent="-4191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ct val="100000"/>
              <a:buChar char="○"/>
            </a:pPr>
            <a:r>
              <a:rPr lang="en" sz="12000">
                <a:solidFill>
                  <a:srgbClr val="EFEFEF"/>
                </a:solidFill>
              </a:rPr>
              <a:t>Individuals</a:t>
            </a:r>
            <a:endParaRPr sz="12000">
              <a:solidFill>
                <a:srgbClr val="EFEFEF"/>
              </a:solidFill>
            </a:endParaRPr>
          </a:p>
          <a:p>
            <a:pPr indent="-4191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ct val="100000"/>
              <a:buChar char="○"/>
            </a:pPr>
            <a:r>
              <a:rPr lang="en" sz="12000">
                <a:solidFill>
                  <a:srgbClr val="EFEFEF"/>
                </a:solidFill>
              </a:rPr>
              <a:t>The communities we live in (local, state, &amp; regional)</a:t>
            </a:r>
            <a:endParaRPr sz="12000">
              <a:solidFill>
                <a:srgbClr val="EFEFEF"/>
              </a:solidFill>
            </a:endParaRPr>
          </a:p>
          <a:p>
            <a:pPr indent="-4191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ct val="100000"/>
              <a:buChar char="○"/>
            </a:pPr>
            <a:r>
              <a:rPr lang="en" sz="12000">
                <a:solidFill>
                  <a:srgbClr val="EFEFEF"/>
                </a:solidFill>
              </a:rPr>
              <a:t>The roles we have in our respective groups on &amp; off campus</a:t>
            </a:r>
            <a:endParaRPr sz="12000">
              <a:solidFill>
                <a:srgbClr val="EFEFEF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EFEFEF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000">
              <a:solidFill>
                <a:srgbClr val="EFEFEF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ABF8E"/>
              </a:buClr>
              <a:buSzPts val="4200"/>
              <a:buFont typeface="Calibri"/>
              <a:buNone/>
            </a:pPr>
            <a:r>
              <a:rPr b="1" i="0" lang="en" sz="3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Where You Can Find Me Making the </a:t>
            </a:r>
            <a:endParaRPr b="1" i="0" sz="36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ABF8E"/>
              </a:buClr>
              <a:buSzPts val="4200"/>
              <a:buFont typeface="Calibri"/>
              <a:buNone/>
            </a:pPr>
            <a:r>
              <a:rPr b="1" i="0" lang="en" sz="3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“Good Trouble” in A</a:t>
            </a:r>
            <a:r>
              <a:rPr b="1" lang="en" sz="36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ctivism</a:t>
            </a:r>
            <a:endParaRPr b="1" i="0" sz="36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34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0" i="0" lang="en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3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RYV web.png" id="176" name="Google Shape;176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1381596"/>
            <a:ext cx="825630" cy="5703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acebook500.png" id="177" name="Google Shape;177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798" y="2270210"/>
            <a:ext cx="825630" cy="5659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witter.png" id="178" name="Google Shape;178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5798" y="3154382"/>
            <a:ext cx="825631" cy="567689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34"/>
          <p:cNvSpPr txBox="1"/>
          <p:nvPr/>
        </p:nvSpPr>
        <p:spPr>
          <a:xfrm>
            <a:off x="1784195" y="1381596"/>
            <a:ext cx="52887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http://rampyourvoice.com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80" name="Google Shape;180;p34"/>
          <p:cNvSpPr txBox="1"/>
          <p:nvPr/>
        </p:nvSpPr>
        <p:spPr>
          <a:xfrm>
            <a:off x="-1877480" y="1866111"/>
            <a:ext cx="58119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34"/>
          <p:cNvSpPr txBox="1"/>
          <p:nvPr/>
        </p:nvSpPr>
        <p:spPr>
          <a:xfrm>
            <a:off x="1845420" y="2214010"/>
            <a:ext cx="35304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/RampYourVoice</a:t>
            </a:r>
            <a:endParaRPr sz="38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34"/>
          <p:cNvSpPr txBox="1"/>
          <p:nvPr/>
        </p:nvSpPr>
        <p:spPr>
          <a:xfrm>
            <a:off x="1784195" y="3154382"/>
            <a:ext cx="7081500" cy="8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</a:rPr>
              <a:t>@RampYourVoice &amp; @VilissaThompson</a:t>
            </a:r>
            <a:endParaRPr sz="3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